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65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97" d="100"/>
          <a:sy n="97" d="100"/>
        </p:scale>
        <p:origin x="1074" y="30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561935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CONTENT SLIDE: AI System Design Challenge</a:t>
            </a:r>
          </a:p>
          <a:p>
            <a:endParaRPr/>
          </a:p>
          <a:p>
            <a:r>
              <a:t>TEACHING POINTS:</a:t>
            </a:r>
          </a:p>
          <a:p>
            <a:r>
              <a:t>- Explain key concepts clearly</a:t>
            </a:r>
          </a:p>
          <a:p>
            <a:r>
              <a:t>- Check understanding with questions</a:t>
            </a:r>
          </a:p>
          <a:p>
            <a:r>
              <a:t>- Use examples relevant to students</a:t>
            </a:r>
          </a:p>
          <a:p>
            <a:r>
              <a:t>- Link to prior/future learning</a:t>
            </a:r>
          </a:p>
          <a:p>
            <a:endParaRPr/>
          </a:p>
          <a:p>
            <a:r>
              <a:t>PACE: Allow time for questions and discussion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REFERENCES</a:t>
            </a:r>
          </a:p>
          <a:p>
            <a:endParaRPr/>
          </a:p>
          <a:p>
            <a:r>
              <a:t>CITATION GUIDANCE:</a:t>
            </a:r>
          </a:p>
          <a:p>
            <a:r>
              <a:t>These references show curriculum alignment with:</a:t>
            </a:r>
          </a:p>
          <a:p>
            <a:r>
              <a:t>- DfE guidance (government policy)</a:t>
            </a:r>
          </a:p>
          <a:p>
            <a:r>
              <a:t>- UNESCO framework (international standards)</a:t>
            </a:r>
          </a:p>
          <a:p>
            <a:r>
              <a:t>- Ofsted expectations (inspection criteria)</a:t>
            </a:r>
          </a:p>
          <a:p>
            <a:endParaRPr/>
          </a:p>
          <a:p>
            <a:r>
              <a:t>FOR STUDENTS: These are authoritative sources they can reference in work</a:t>
            </a:r>
          </a:p>
          <a:p>
            <a:endParaRPr/>
          </a:p>
          <a:p>
            <a:r>
              <a:t>FOR SLT/OFSTED: Evidence of research-based, policy-aligned curriculum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LEARNING OBJECTIVES</a:t>
            </a:r>
          </a:p>
          <a:p>
            <a:endParaRPr/>
          </a:p>
          <a:p>
            <a:r>
              <a:t>Share these objectives with students at the start of the lesson. Consider:</a:t>
            </a:r>
          </a:p>
          <a:p>
            <a:r>
              <a:t>- Displaying on board throughout lesson</a:t>
            </a:r>
          </a:p>
          <a:p>
            <a:r>
              <a:t>- Returning to objectives during plenary</a:t>
            </a:r>
          </a:p>
          <a:p>
            <a:r>
              <a:t>- Students self-assess against objectives at end</a:t>
            </a:r>
          </a:p>
          <a:p>
            <a:endParaRPr/>
          </a:p>
          <a:p>
            <a:r>
              <a:t>These objectives align with:</a:t>
            </a:r>
          </a:p>
          <a:p>
            <a:r>
              <a:t>- UNESCO AI Competency Framework</a:t>
            </a:r>
          </a:p>
          <a:p>
            <a:r>
              <a:t>- DfE guidance on AI in education</a:t>
            </a:r>
          </a:p>
          <a:p>
            <a:r>
              <a:t>- Ofsted expectations for AI understanding</a:t>
            </a:r>
          </a:p>
          <a:p>
            <a:endParaRPr/>
          </a:p>
          <a:p>
            <a:r>
              <a:t>Objectives should be student-friendly and achievable within the lesson time.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PRIOR KNOWLEDGE CHECK</a:t>
            </a:r>
          </a:p>
          <a:p>
            <a:endParaRPr/>
          </a:p>
          <a:p>
            <a:r>
              <a:t>RETRIEVAL PRACTICE:</a:t>
            </a:r>
          </a:p>
          <a:p>
            <a:r>
              <a:t>Use think-pair-share: 30 sec individual, 1 min pairs, 2 mins class share</a:t>
            </a:r>
          </a:p>
          <a:p>
            <a:endParaRPr/>
          </a:p>
          <a:p>
            <a:r>
              <a:t>PURPOSE: Activate prior knowledge, check retention, prepare for new learning</a:t>
            </a:r>
          </a:p>
          <a:p>
            <a:endParaRPr/>
          </a:p>
          <a:p>
            <a:r>
              <a:t>IF STUDENTS STRUGGLE: Briefly recap key concepts before proceeding</a:t>
            </a:r>
          </a:p>
          <a:p>
            <a:endParaRPr/>
          </a:p>
          <a:p>
            <a:r>
              <a:t>CONNECTION: Links previous learning to today's lesson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CONTENT SLIDE: AI System Design Process</a:t>
            </a:r>
          </a:p>
          <a:p>
            <a:endParaRPr/>
          </a:p>
          <a:p>
            <a:r>
              <a:t>TEACHING POINTS:</a:t>
            </a:r>
          </a:p>
          <a:p>
            <a:r>
              <a:t>- Explain key concepts clearly</a:t>
            </a:r>
          </a:p>
          <a:p>
            <a:r>
              <a:t>- Check understanding with questions</a:t>
            </a:r>
          </a:p>
          <a:p>
            <a:r>
              <a:t>- Use examples relevant to students</a:t>
            </a:r>
          </a:p>
          <a:p>
            <a:r>
              <a:t>- Link to prior/future learning</a:t>
            </a:r>
          </a:p>
          <a:p>
            <a:endParaRPr/>
          </a:p>
          <a:p>
            <a:r>
              <a:t>PACE: Allow time for questions and discussion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ACTIVITY GUIDANCE</a:t>
            </a:r>
          </a:p>
          <a:p>
            <a:endParaRPr/>
          </a:p>
          <a:p>
            <a:r>
              <a:t>SET UP:</a:t>
            </a:r>
          </a:p>
          <a:p>
            <a:r>
              <a:t>- Clear instructions before starting</a:t>
            </a:r>
          </a:p>
          <a:p>
            <a:r>
              <a:t>- Model expectations</a:t>
            </a:r>
          </a:p>
          <a:p>
            <a:r>
              <a:t>- Set time limits clearly</a:t>
            </a:r>
          </a:p>
          <a:p>
            <a:r>
              <a:t>- Circulate during activity</a:t>
            </a:r>
          </a:p>
          <a:p>
            <a:endParaRPr/>
          </a:p>
          <a:p>
            <a:r>
              <a:t>MONITOR:</a:t>
            </a:r>
          </a:p>
          <a:p>
            <a:r>
              <a:t>- Check understanding</a:t>
            </a:r>
          </a:p>
          <a:p>
            <a:r>
              <a:t>- Support struggling students</a:t>
            </a:r>
          </a:p>
          <a:p>
            <a:r>
              <a:t>- Challenge fast finishers</a:t>
            </a:r>
          </a:p>
          <a:p>
            <a:r>
              <a:t>- Note misconceptions for plenary</a:t>
            </a:r>
          </a:p>
          <a:p>
            <a:endParaRPr/>
          </a:p>
          <a:p>
            <a:r>
              <a:t>SUCCESS CRITERIA: Visible on slide or shared verbally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CONTENT SLIDE: Key Design Considerations</a:t>
            </a:r>
          </a:p>
          <a:p>
            <a:endParaRPr/>
          </a:p>
          <a:p>
            <a:r>
              <a:t>TEACHING POINTS:</a:t>
            </a:r>
          </a:p>
          <a:p>
            <a:r>
              <a:t>- Explain key concepts clearly</a:t>
            </a:r>
          </a:p>
          <a:p>
            <a:r>
              <a:t>- Check understanding with questions</a:t>
            </a:r>
          </a:p>
          <a:p>
            <a:r>
              <a:t>- Use examples relevant to students</a:t>
            </a:r>
          </a:p>
          <a:p>
            <a:r>
              <a:t>- Link to prior/future learning</a:t>
            </a:r>
          </a:p>
          <a:p>
            <a:endParaRPr/>
          </a:p>
          <a:p>
            <a:r>
              <a:t>PACE: Allow time for questions and discussion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ACTIVITY GUIDANCE</a:t>
            </a:r>
          </a:p>
          <a:p>
            <a:endParaRPr/>
          </a:p>
          <a:p>
            <a:r>
              <a:t>SET UP:</a:t>
            </a:r>
          </a:p>
          <a:p>
            <a:r>
              <a:t>- Clear instructions before starting</a:t>
            </a:r>
          </a:p>
          <a:p>
            <a:r>
              <a:t>- Model expectations</a:t>
            </a:r>
          </a:p>
          <a:p>
            <a:r>
              <a:t>- Set time limits clearly</a:t>
            </a:r>
          </a:p>
          <a:p>
            <a:r>
              <a:t>- Circulate during activity</a:t>
            </a:r>
          </a:p>
          <a:p>
            <a:endParaRPr/>
          </a:p>
          <a:p>
            <a:r>
              <a:t>MONITOR:</a:t>
            </a:r>
          </a:p>
          <a:p>
            <a:r>
              <a:t>- Check understanding</a:t>
            </a:r>
          </a:p>
          <a:p>
            <a:r>
              <a:t>- Support struggling students</a:t>
            </a:r>
          </a:p>
          <a:p>
            <a:r>
              <a:t>- Challenge fast finishers</a:t>
            </a:r>
          </a:p>
          <a:p>
            <a:r>
              <a:t>- Note misconceptions for plenary</a:t>
            </a:r>
          </a:p>
          <a:p>
            <a:endParaRPr/>
          </a:p>
          <a:p>
            <a:r>
              <a:t>SUCCESS CRITERIA: Visible on slide or shared verbally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PLENARY</a:t>
            </a:r>
          </a:p>
          <a:p>
            <a:endParaRPr/>
          </a:p>
          <a:p>
            <a:r>
              <a:t>PURPOSE: Consolidate learning, check understanding, link to next lesson</a:t>
            </a:r>
          </a:p>
          <a:p>
            <a:endParaRPr/>
          </a:p>
          <a:p>
            <a:r>
              <a:t>EXIT TICKET:</a:t>
            </a:r>
          </a:p>
          <a:p>
            <a:r>
              <a:t>- Quick individual response</a:t>
            </a:r>
          </a:p>
          <a:p>
            <a:r>
              <a:t>- Collect as students leave OR verbal sharing</a:t>
            </a:r>
          </a:p>
          <a:p>
            <a:r>
              <a:t>- Use to plan next lesson/interventions</a:t>
            </a:r>
          </a:p>
          <a:p>
            <a:endParaRPr/>
          </a:p>
          <a:p>
            <a:r>
              <a:t>REFLECTION: Return to learning objectives - did we achieve them?</a:t>
            </a:r>
          </a:p>
          <a:p>
            <a:endParaRPr/>
          </a:p>
          <a:p>
            <a:r>
              <a:t>NEXT LESSON: Preview what's coming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HOMEWORK</a:t>
            </a:r>
          </a:p>
          <a:p>
            <a:endParaRPr/>
          </a:p>
          <a:p>
            <a:r>
              <a:t>CLEAR EXPECTATIONS:</a:t>
            </a:r>
          </a:p>
          <a:p>
            <a:r>
              <a:t>- State word count/time expected</a:t>
            </a:r>
          </a:p>
          <a:p>
            <a:r>
              <a:t>- Show example if available</a:t>
            </a:r>
          </a:p>
          <a:p>
            <a:r>
              <a:t>- Explain purpose</a:t>
            </a:r>
          </a:p>
          <a:p>
            <a:r>
              <a:t>- Give deadline</a:t>
            </a:r>
          </a:p>
          <a:p>
            <a:endParaRPr/>
          </a:p>
          <a:p>
            <a:r>
              <a:t>SUPPORT:</a:t>
            </a:r>
          </a:p>
          <a:p>
            <a:r>
              <a:t>- Provide sentence starters if needed</a:t>
            </a:r>
          </a:p>
          <a:p>
            <a:r>
              <a:t>- Suggest where to find information</a:t>
            </a:r>
          </a:p>
          <a:p>
            <a:r>
              <a:t>- Offer alternative formats for SEND</a:t>
            </a:r>
          </a:p>
          <a:p>
            <a:endParaRPr/>
          </a:p>
          <a:p>
            <a:r>
              <a:t>FOLLOW-UP: Plan to use homework in next lesson (share examples, build on learning)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1/1/2026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1/1/2026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1/1/2026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19D812C-484D-683E-8AAB-4DC2A4F020DC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64898" y="1600201"/>
            <a:ext cx="847114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7E18EC6-DB5C-B6E6-CA04-9ED2F1857BDF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1220450" y="5886450"/>
            <a:ext cx="971550" cy="97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 typeface="Arial"/>
        <a:buNone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457200" rtl="0" eaLnBrk="1" latinLnBrk="0" hangingPunct="1">
        <a:spcBef>
          <a:spcPct val="20000"/>
        </a:spcBef>
        <a:buFont typeface="Arial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457200" rtl="0" eaLnBrk="1" latinLnBrk="0" hangingPunct="1">
        <a:spcBef>
          <a:spcPct val="20000"/>
        </a:spcBef>
        <a:buFont typeface="Arial"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457200" rtl="0" eaLnBrk="1" latinLnBrk="0" hangingPunct="1">
        <a:spcBef>
          <a:spcPct val="20000"/>
        </a:spcBef>
        <a:buFont typeface="Arial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457200" rtl="0" eaLnBrk="1" latinLnBrk="0" hangingPunct="1">
        <a:spcBef>
          <a:spcPct val="20000"/>
        </a:spcBef>
        <a:buFont typeface="Arial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dirty="0"/>
              <a:t>AI System Design Challenge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61652" y="3512574"/>
            <a:ext cx="8534400" cy="1752600"/>
          </a:xfrm>
        </p:spPr>
        <p:txBody>
          <a:bodyPr>
            <a:noAutofit/>
          </a:bodyPr>
          <a:lstStyle/>
          <a:p>
            <a:r>
              <a:rPr sz="2800" dirty="0">
                <a:solidFill>
                  <a:schemeClr val="tx1"/>
                </a:solidFill>
              </a:rPr>
              <a:t>Design an AI system to help with ONE of:</a:t>
            </a:r>
          </a:p>
          <a:p>
            <a:endParaRPr sz="2800" dirty="0">
              <a:solidFill>
                <a:schemeClr val="tx1"/>
              </a:solidFill>
            </a:endParaRPr>
          </a:p>
          <a:p>
            <a:r>
              <a:rPr sz="2800" dirty="0">
                <a:solidFill>
                  <a:schemeClr val="tx1"/>
                </a:solidFill>
              </a:rPr>
              <a:t>1. School library management</a:t>
            </a:r>
          </a:p>
          <a:p>
            <a:r>
              <a:rPr sz="2800" dirty="0">
                <a:solidFill>
                  <a:schemeClr val="tx1"/>
                </a:solidFill>
              </a:rPr>
              <a:t>2. Detecting online bullying  </a:t>
            </a:r>
          </a:p>
          <a:p>
            <a:r>
              <a:rPr sz="2800" dirty="0">
                <a:solidFill>
                  <a:schemeClr val="tx1"/>
                </a:solidFill>
              </a:rPr>
              <a:t>3. Personalized homework support</a:t>
            </a:r>
          </a:p>
          <a:p>
            <a:r>
              <a:rPr sz="2800" dirty="0">
                <a:solidFill>
                  <a:schemeClr val="tx1"/>
                </a:solidFill>
              </a:rPr>
              <a:t>4. Accessibility support for students</a:t>
            </a:r>
          </a:p>
          <a:p>
            <a:endParaRPr sz="2800" dirty="0"/>
          </a:p>
          <a:p>
            <a:endParaRPr sz="28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/>
              <a:t>References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sz="2000" dirty="0"/>
              <a:t>Department for Education (2025). Generative artificial intelligence (AI) in education. Updated 12 August 2025. Available at: https://www.gov.uk/government/publications/generative-ai-in-education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sz="2000" dirty="0"/>
              <a:t>UNESCO (2024). AI competency framework for students. Paris: UNESCO. Available at: https://www.unesco.org/en/digital-education/ai-future-learning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sz="2000" dirty="0"/>
              <a:t>Ofsted (2025). Statement on how Ofsted looks at AI during inspection and regulation. Updated 21 October 2025. Available at: https://www.gov.uk/government/publications/ofsteds-use-of-ai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sz="2000" dirty="0"/>
              <a:t>UNESCO: Human-</a:t>
            </a:r>
            <a:r>
              <a:rPr sz="2000" dirty="0" err="1"/>
              <a:t>centred</a:t>
            </a:r>
            <a:r>
              <a:rPr sz="2000" dirty="0"/>
              <a:t> AI system design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Learning 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sz="2000" b="1" dirty="0"/>
              <a:t>By the end of this lesson, you will be able to:</a:t>
            </a:r>
          </a:p>
          <a:p>
            <a:endParaRPr sz="2000" dirty="0"/>
          </a:p>
          <a:p>
            <a:endParaRPr sz="2000" dirty="0"/>
          </a:p>
          <a:p>
            <a:pPr marL="457200" indent="-457200">
              <a:buFont typeface="+mj-lt"/>
              <a:buAutoNum type="arabicPeriod"/>
            </a:pPr>
            <a:r>
              <a:rPr sz="2000" dirty="0"/>
              <a:t>Design a complete AI system for a school context</a:t>
            </a:r>
          </a:p>
          <a:p>
            <a:pPr marL="457200" indent="-457200">
              <a:buFont typeface="+mj-lt"/>
              <a:buAutoNum type="arabicPeriod"/>
            </a:pPr>
            <a:r>
              <a:rPr sz="2000" dirty="0"/>
              <a:t>Incorporate ethical checks into system design</a:t>
            </a:r>
          </a:p>
          <a:p>
            <a:pPr marL="457200" indent="-457200">
              <a:buFont typeface="+mj-lt"/>
              <a:buAutoNum type="arabicPeriod"/>
            </a:pPr>
            <a:r>
              <a:rPr sz="2000" dirty="0"/>
              <a:t>Conduct peer review of AI designs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/>
              <a:t>Prior Knowledge Check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sz="2000" b="1" dirty="0"/>
              <a:t>Quick Retrieval:</a:t>
            </a:r>
          </a:p>
          <a:p>
            <a:endParaRPr sz="2000" dirty="0"/>
          </a:p>
          <a:p>
            <a:r>
              <a:rPr sz="2000" dirty="0"/>
              <a:t>1. What does AI for Good mean?</a:t>
            </a:r>
          </a:p>
          <a:p>
            <a:r>
              <a:rPr sz="2000" dirty="0"/>
              <a:t>2. Name one example of AI helping communities</a:t>
            </a:r>
          </a:p>
          <a:p>
            <a:r>
              <a:rPr sz="2000" dirty="0"/>
              <a:t>3. What makes a good problem for AI?</a:t>
            </a:r>
          </a:p>
          <a:p>
            <a:r>
              <a:rPr sz="2000" dirty="0"/>
              <a:t>4. What ethical considerations matter?</a:t>
            </a:r>
          </a:p>
          <a:p>
            <a:endParaRPr sz="2000" dirty="0"/>
          </a:p>
          <a:p>
            <a:r>
              <a:rPr sz="2000" b="1" dirty="0"/>
              <a:t>Check Homework: </a:t>
            </a:r>
            <a:r>
              <a:rPr sz="2000" dirty="0"/>
              <a:t>Share interesting AI for Good proposals</a:t>
            </a:r>
          </a:p>
          <a:p>
            <a:endParaRPr sz="2000" dirty="0"/>
          </a:p>
          <a:p>
            <a:r>
              <a:rPr sz="2000" b="1" dirty="0"/>
              <a:t>Today: </a:t>
            </a:r>
            <a:r>
              <a:rPr sz="2000" dirty="0"/>
              <a:t>Design an AI system from start to finish!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/>
              <a:t>AI System Design Process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64898" y="1600201"/>
            <a:ext cx="4096805" cy="4525963"/>
          </a:xfrm>
        </p:spPr>
        <p:txBody>
          <a:bodyPr>
            <a:noAutofit/>
          </a:bodyPr>
          <a:lstStyle/>
          <a:p>
            <a:r>
              <a:rPr sz="2000" b="1" dirty="0"/>
              <a:t>The Design Process:</a:t>
            </a:r>
          </a:p>
          <a:p>
            <a:endParaRPr sz="2000" b="1" dirty="0"/>
          </a:p>
          <a:p>
            <a:r>
              <a:rPr sz="2000" b="1" dirty="0"/>
              <a:t>1. Problem Definition</a:t>
            </a:r>
          </a:p>
          <a:p>
            <a:r>
              <a:rPr sz="2000" dirty="0"/>
              <a:t>What exactly are you solving?</a:t>
            </a:r>
          </a:p>
          <a:p>
            <a:r>
              <a:rPr sz="2000" dirty="0"/>
              <a:t>Who does it help?</a:t>
            </a:r>
          </a:p>
          <a:p>
            <a:endParaRPr sz="2000" dirty="0"/>
          </a:p>
          <a:p>
            <a:r>
              <a:rPr sz="2000" b="1" dirty="0"/>
              <a:t>2. Data Requirements</a:t>
            </a:r>
          </a:p>
          <a:p>
            <a:r>
              <a:rPr sz="2000" dirty="0"/>
              <a:t>What data do you need?</a:t>
            </a:r>
          </a:p>
          <a:p>
            <a:r>
              <a:rPr sz="2000" dirty="0"/>
              <a:t>Where will it come from?</a:t>
            </a:r>
          </a:p>
          <a:p>
            <a:r>
              <a:rPr sz="2000" dirty="0"/>
              <a:t>Is it available and ethical to use?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5EA6E23-7E08-963D-4772-C04401A6FE57}"/>
              </a:ext>
            </a:extLst>
          </p:cNvPr>
          <p:cNvSpPr txBox="1"/>
          <p:nvPr/>
        </p:nvSpPr>
        <p:spPr>
          <a:xfrm>
            <a:off x="6007510" y="1417638"/>
            <a:ext cx="6096000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sz="2000" dirty="0"/>
          </a:p>
          <a:p>
            <a:r>
              <a:rPr lang="en-US" sz="2000" b="1" dirty="0"/>
              <a:t>3. Algorithm Selection</a:t>
            </a:r>
          </a:p>
          <a:p>
            <a:r>
              <a:rPr lang="en-US" sz="2000" dirty="0"/>
              <a:t>What type of AI? (Classification, prediction, etc.)</a:t>
            </a:r>
          </a:p>
          <a:p>
            <a:r>
              <a:rPr lang="en-US" sz="2000" dirty="0"/>
              <a:t>Supervised, unsupervised, or reinforcement learning?</a:t>
            </a:r>
          </a:p>
          <a:p>
            <a:endParaRPr lang="en-US" sz="2000" dirty="0"/>
          </a:p>
          <a:p>
            <a:r>
              <a:rPr lang="en-US" sz="2000" b="1" dirty="0"/>
              <a:t>4. Interface Design</a:t>
            </a:r>
          </a:p>
          <a:p>
            <a:r>
              <a:rPr lang="en-US" sz="2000" dirty="0"/>
              <a:t>How do users interact with it?</a:t>
            </a:r>
          </a:p>
          <a:p>
            <a:r>
              <a:rPr lang="en-US" sz="2000" dirty="0"/>
              <a:t>What does input/output look like?</a:t>
            </a:r>
          </a:p>
          <a:p>
            <a:endParaRPr lang="en-US" sz="2000" dirty="0"/>
          </a:p>
          <a:p>
            <a:r>
              <a:rPr lang="en-US" sz="2000" b="1" dirty="0"/>
              <a:t>5. Ethical Checks</a:t>
            </a:r>
          </a:p>
          <a:p>
            <a:r>
              <a:rPr lang="en-US" sz="2000" dirty="0"/>
              <a:t>Apply UNESCO principles</a:t>
            </a:r>
          </a:p>
          <a:p>
            <a:r>
              <a:rPr lang="en-US" sz="2000" dirty="0"/>
              <a:t>Identify potential harms</a:t>
            </a:r>
          </a:p>
          <a:p>
            <a:endParaRPr lang="en-US" sz="2000" dirty="0"/>
          </a:p>
          <a:p>
            <a:r>
              <a:rPr lang="en-US" sz="2000" b="1" dirty="0"/>
              <a:t>6. Success Metrics</a:t>
            </a:r>
          </a:p>
          <a:p>
            <a:r>
              <a:rPr lang="en-US" sz="2000" dirty="0"/>
              <a:t>How do you know if it works?</a:t>
            </a:r>
          </a:p>
          <a:p>
            <a:r>
              <a:rPr lang="en-US" sz="2000" dirty="0"/>
              <a:t>What does success look like?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/>
              <a:t>Activity 1: Design Challenge Brief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64898" y="1288027"/>
            <a:ext cx="8471140" cy="4838138"/>
          </a:xfrm>
        </p:spPr>
        <p:txBody>
          <a:bodyPr>
            <a:noAutofit/>
          </a:bodyPr>
          <a:lstStyle/>
          <a:p>
            <a:r>
              <a:rPr sz="2000" b="1" dirty="0"/>
              <a:t>Design an AI system to help with ONE of:</a:t>
            </a:r>
          </a:p>
          <a:p>
            <a:endParaRPr sz="2000" b="1" dirty="0"/>
          </a:p>
          <a:p>
            <a:r>
              <a:rPr sz="2000" dirty="0"/>
              <a:t>1. School library management</a:t>
            </a:r>
          </a:p>
          <a:p>
            <a:r>
              <a:rPr sz="2000" dirty="0"/>
              <a:t>2. Detecting online bullying</a:t>
            </a:r>
          </a:p>
          <a:p>
            <a:r>
              <a:rPr sz="2000" dirty="0"/>
              <a:t>3. Personalized homework support</a:t>
            </a:r>
          </a:p>
          <a:p>
            <a:r>
              <a:rPr sz="2000" dirty="0"/>
              <a:t>4. Accessibility support for students</a:t>
            </a:r>
          </a:p>
          <a:p>
            <a:endParaRPr sz="2000" dirty="0"/>
          </a:p>
          <a:p>
            <a:r>
              <a:rPr sz="2000" b="1" dirty="0"/>
              <a:t>Work through design process:</a:t>
            </a:r>
          </a:p>
          <a:p>
            <a:r>
              <a:rPr sz="2000" dirty="0"/>
              <a:t>Problem definition</a:t>
            </a:r>
          </a:p>
          <a:p>
            <a:r>
              <a:rPr sz="2000" dirty="0"/>
              <a:t>Data needs</a:t>
            </a:r>
          </a:p>
          <a:p>
            <a:r>
              <a:rPr sz="2000" dirty="0"/>
              <a:t>Algorithm selection</a:t>
            </a:r>
          </a:p>
          <a:p>
            <a:r>
              <a:rPr sz="2000" dirty="0"/>
              <a:t>Interface design</a:t>
            </a:r>
          </a:p>
          <a:p>
            <a:r>
              <a:rPr sz="2000" dirty="0"/>
              <a:t>Ethical checks</a:t>
            </a:r>
          </a:p>
          <a:p>
            <a:endParaRPr sz="2000" dirty="0"/>
          </a:p>
          <a:p>
            <a:r>
              <a:rPr sz="2000" dirty="0"/>
              <a:t>Create design document or poster</a:t>
            </a:r>
          </a:p>
          <a:p>
            <a:endParaRPr sz="2000" dirty="0"/>
          </a:p>
          <a:p>
            <a:r>
              <a:rPr sz="2000" dirty="0"/>
              <a:t>Gallery walk (last 5 mins)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/>
              <a:t>Key Design Considerations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51818" y="1600201"/>
            <a:ext cx="4837471" cy="4525963"/>
          </a:xfrm>
        </p:spPr>
        <p:txBody>
          <a:bodyPr>
            <a:noAutofit/>
          </a:bodyPr>
          <a:lstStyle/>
          <a:p>
            <a:r>
              <a:rPr sz="2000" b="1" dirty="0"/>
              <a:t>Architecture:</a:t>
            </a:r>
          </a:p>
          <a:p>
            <a:r>
              <a:rPr sz="2000" dirty="0"/>
              <a:t>What components does system need?</a:t>
            </a:r>
          </a:p>
          <a:p>
            <a:r>
              <a:rPr sz="2000" dirty="0"/>
              <a:t>How do they connect?</a:t>
            </a:r>
          </a:p>
          <a:p>
            <a:endParaRPr sz="2000" dirty="0"/>
          </a:p>
          <a:p>
            <a:r>
              <a:rPr sz="2000" b="1" dirty="0"/>
              <a:t>Data Pipeline:</a:t>
            </a:r>
          </a:p>
          <a:p>
            <a:r>
              <a:rPr sz="2000" dirty="0"/>
              <a:t>Data collection → Preprocessing → Training → Deployment</a:t>
            </a:r>
          </a:p>
          <a:p>
            <a:endParaRPr sz="2000" dirty="0"/>
          </a:p>
          <a:p>
            <a:r>
              <a:rPr sz="2000" b="1" dirty="0"/>
              <a:t>User Experience:</a:t>
            </a:r>
          </a:p>
          <a:p>
            <a:r>
              <a:rPr sz="2000" dirty="0"/>
              <a:t>Keep it simple</a:t>
            </a:r>
          </a:p>
          <a:p>
            <a:r>
              <a:rPr sz="2000" dirty="0"/>
              <a:t>Clear feedback</a:t>
            </a:r>
          </a:p>
          <a:p>
            <a:r>
              <a:rPr sz="2000" dirty="0"/>
              <a:t>Human oversight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91BAB13-E0E0-367C-0311-984CF60C427B}"/>
              </a:ext>
            </a:extLst>
          </p:cNvPr>
          <p:cNvSpPr txBox="1"/>
          <p:nvPr/>
        </p:nvSpPr>
        <p:spPr>
          <a:xfrm>
            <a:off x="7266038" y="1578732"/>
            <a:ext cx="6096000" cy="40934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sz="2000" dirty="0"/>
          </a:p>
          <a:p>
            <a:r>
              <a:rPr lang="en-US" sz="2000" b="1" dirty="0"/>
              <a:t>Testing:</a:t>
            </a:r>
          </a:p>
          <a:p>
            <a:r>
              <a:rPr lang="en-US" sz="2000" dirty="0"/>
              <a:t>How will you test it?</a:t>
            </a:r>
          </a:p>
          <a:p>
            <a:r>
              <a:rPr lang="en-US" sz="2000" dirty="0"/>
              <a:t>What edge cases to consider?</a:t>
            </a:r>
          </a:p>
          <a:p>
            <a:endParaRPr lang="en-US" sz="2000" dirty="0"/>
          </a:p>
          <a:p>
            <a:r>
              <a:rPr lang="en-US" sz="2000" b="1" dirty="0"/>
              <a:t>Maintenance:</a:t>
            </a:r>
          </a:p>
          <a:p>
            <a:r>
              <a:rPr lang="en-US" sz="2000" dirty="0"/>
              <a:t>How to update the model?</a:t>
            </a:r>
          </a:p>
          <a:p>
            <a:r>
              <a:rPr lang="en-US" sz="2000" dirty="0"/>
              <a:t>How to handle errors?</a:t>
            </a:r>
          </a:p>
          <a:p>
            <a:endParaRPr lang="en-US" sz="2000" dirty="0"/>
          </a:p>
          <a:p>
            <a:r>
              <a:rPr lang="en-US" sz="2000" b="1" dirty="0"/>
              <a:t>Privacy by Design:</a:t>
            </a:r>
          </a:p>
          <a:p>
            <a:r>
              <a:rPr lang="en-US" sz="2000" dirty="0"/>
              <a:t>Minimize data collection</a:t>
            </a:r>
          </a:p>
          <a:p>
            <a:r>
              <a:rPr lang="en-US" sz="2000" dirty="0"/>
              <a:t>Secure storage</a:t>
            </a:r>
          </a:p>
          <a:p>
            <a:r>
              <a:rPr lang="en-US" sz="2000" dirty="0"/>
              <a:t>Clear user consent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/>
              <a:t>Activity 2: Peer Review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sz="2000" b="1" dirty="0"/>
              <a:t>Find another group</a:t>
            </a:r>
          </a:p>
          <a:p>
            <a:endParaRPr sz="2000" b="1" dirty="0"/>
          </a:p>
          <a:p>
            <a:r>
              <a:rPr sz="2000" b="1" dirty="0"/>
              <a:t>Review their design:</a:t>
            </a:r>
          </a:p>
          <a:p>
            <a:endParaRPr sz="2000" dirty="0"/>
          </a:p>
          <a:p>
            <a:r>
              <a:rPr sz="2000" dirty="0"/>
              <a:t>1. Is the problem clearly defined?</a:t>
            </a:r>
          </a:p>
          <a:p>
            <a:r>
              <a:rPr sz="2000" dirty="0"/>
              <a:t>2. Is the data plan realistic?</a:t>
            </a:r>
          </a:p>
          <a:p>
            <a:r>
              <a:rPr sz="2000" dirty="0"/>
              <a:t>3. Are ethical concerns addressed?</a:t>
            </a:r>
          </a:p>
          <a:p>
            <a:r>
              <a:rPr sz="2000" dirty="0"/>
              <a:t>4. Would this actually work?</a:t>
            </a:r>
          </a:p>
          <a:p>
            <a:r>
              <a:rPr sz="2000" dirty="0"/>
              <a:t>5. What could go wrong?</a:t>
            </a:r>
          </a:p>
          <a:p>
            <a:endParaRPr sz="2000" dirty="0"/>
          </a:p>
          <a:p>
            <a:r>
              <a:rPr sz="2000" dirty="0"/>
              <a:t>Provide constructive feedback</a:t>
            </a:r>
          </a:p>
          <a:p>
            <a:endParaRPr sz="2000" dirty="0"/>
          </a:p>
          <a:p>
            <a:r>
              <a:rPr sz="2000" dirty="0"/>
              <a:t>Groups improve designs based on feedback</a:t>
            </a:r>
          </a:p>
          <a:p>
            <a:endParaRPr sz="16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/>
              <a:t>Plenary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64898" y="1417639"/>
            <a:ext cx="8471140" cy="4708526"/>
          </a:xfrm>
        </p:spPr>
        <p:txBody>
          <a:bodyPr>
            <a:noAutofit/>
          </a:bodyPr>
          <a:lstStyle/>
          <a:p>
            <a:r>
              <a:rPr sz="2000" b="1" dirty="0"/>
              <a:t>Share Learning:</a:t>
            </a:r>
          </a:p>
          <a:p>
            <a:endParaRPr sz="2000" dirty="0"/>
          </a:p>
          <a:p>
            <a:r>
              <a:rPr sz="2000" dirty="0"/>
              <a:t>What was hardest part of designing AI system?</a:t>
            </a:r>
          </a:p>
          <a:p>
            <a:endParaRPr sz="2000" dirty="0"/>
          </a:p>
          <a:p>
            <a:r>
              <a:rPr sz="2000" dirty="0"/>
              <a:t>What did you learn from peer feedback?</a:t>
            </a:r>
          </a:p>
          <a:p>
            <a:endParaRPr sz="2000" dirty="0"/>
          </a:p>
          <a:p>
            <a:r>
              <a:rPr sz="2000" dirty="0"/>
              <a:t>One thing you'd change about your design?</a:t>
            </a:r>
          </a:p>
          <a:p>
            <a:endParaRPr sz="2000" dirty="0"/>
          </a:p>
          <a:p>
            <a:r>
              <a:rPr sz="2000" b="1" dirty="0"/>
              <a:t>Exit Ticket:</a:t>
            </a:r>
          </a:p>
          <a:p>
            <a:r>
              <a:rPr sz="2000" dirty="0"/>
              <a:t>The most important thing when designing AI is...</a:t>
            </a:r>
          </a:p>
          <a:p>
            <a:endParaRPr sz="2000" dirty="0"/>
          </a:p>
          <a:p>
            <a:r>
              <a:rPr sz="2000" b="1" dirty="0"/>
              <a:t>Key Message:</a:t>
            </a:r>
          </a:p>
          <a:p>
            <a:r>
              <a:rPr sz="2000" dirty="0"/>
              <a:t>Designing good AI requires thinking about people, data, ethics, and technology together!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/>
              <a:t>Homework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sz="2000" dirty="0"/>
              <a:t>No homework this lesson</a:t>
            </a:r>
          </a:p>
          <a:p>
            <a:endParaRPr sz="2000" dirty="0"/>
          </a:p>
          <a:p>
            <a:r>
              <a:rPr sz="2000" dirty="0"/>
              <a:t>But reminder about Lesson 3 homework</a:t>
            </a:r>
            <a:endParaRPr lang="en-US" sz="2000" dirty="0"/>
          </a:p>
          <a:p>
            <a:endParaRPr sz="2000" dirty="0"/>
          </a:p>
          <a:p>
            <a:r>
              <a:rPr sz="2000" b="1" dirty="0"/>
              <a:t>Next lesson: </a:t>
            </a:r>
            <a:r>
              <a:rPr sz="2000" dirty="0"/>
              <a:t>The Future - AI and Citizenship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1147</Words>
  <Application>Microsoft Office PowerPoint</Application>
  <PresentationFormat>Widescreen</PresentationFormat>
  <Paragraphs>254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Office Theme</vt:lpstr>
      <vt:lpstr>AI System Design Challenge</vt:lpstr>
      <vt:lpstr>Learning Objectives</vt:lpstr>
      <vt:lpstr>Prior Knowledge Check</vt:lpstr>
      <vt:lpstr>AI System Design Process</vt:lpstr>
      <vt:lpstr>Activity 1: Design Challenge Brief</vt:lpstr>
      <vt:lpstr>Key Design Considerations</vt:lpstr>
      <vt:lpstr>Activity 2: Peer Review</vt:lpstr>
      <vt:lpstr>Plenary</vt:lpstr>
      <vt:lpstr>Homework</vt:lpstr>
      <vt:lpstr>References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Chris Calder</cp:lastModifiedBy>
  <cp:revision>3</cp:revision>
  <dcterms:created xsi:type="dcterms:W3CDTF">2013-01-27T09:14:16Z</dcterms:created>
  <dcterms:modified xsi:type="dcterms:W3CDTF">2026-01-01T01:11:11Z</dcterms:modified>
  <cp:category/>
</cp:coreProperties>
</file>